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83" r:id="rId2"/>
    <p:sldId id="258" r:id="rId3"/>
    <p:sldId id="288" r:id="rId4"/>
    <p:sldId id="315" r:id="rId5"/>
    <p:sldId id="302" r:id="rId6"/>
    <p:sldId id="290" r:id="rId7"/>
    <p:sldId id="291" r:id="rId8"/>
    <p:sldId id="292" r:id="rId9"/>
    <p:sldId id="293" r:id="rId10"/>
    <p:sldId id="294" r:id="rId11"/>
    <p:sldId id="313" r:id="rId12"/>
    <p:sldId id="300" r:id="rId13"/>
    <p:sldId id="298" r:id="rId14"/>
    <p:sldId id="299" r:id="rId15"/>
    <p:sldId id="297" r:id="rId16"/>
    <p:sldId id="304" r:id="rId17"/>
    <p:sldId id="311" r:id="rId18"/>
    <p:sldId id="303" r:id="rId19"/>
    <p:sldId id="305" r:id="rId20"/>
    <p:sldId id="307" r:id="rId21"/>
    <p:sldId id="308" r:id="rId22"/>
    <p:sldId id="309" r:id="rId23"/>
    <p:sldId id="310" r:id="rId24"/>
    <p:sldId id="312" r:id="rId25"/>
    <p:sldId id="316" r:id="rId26"/>
    <p:sldId id="314" r:id="rId27"/>
    <p:sldId id="289" r:id="rId28"/>
    <p:sldId id="296" r:id="rId29"/>
  </p:sldIdLst>
  <p:sldSz cx="9899650" cy="6858000"/>
  <p:notesSz cx="6810375" cy="9942513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9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2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968" y="184"/>
      </p:cViewPr>
      <p:guideLst>
        <p:guide orient="horz" pos="346"/>
        <p:guide pos="396"/>
        <p:guide orient="horz" pos="2160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10FF6-A85A-0344-9197-B13A31F96DBA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1243013"/>
            <a:ext cx="4845050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725"/>
            <a:ext cx="5448300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DCE45-14EF-C643-A106-E8B98409B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0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5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7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0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3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7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9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35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20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7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4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07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45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8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7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3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1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4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tukansi tekstillä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lime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885-4C0A-614B-9527-A69DFC55D1A1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AE8B-8018-FC48-BA6D-0319B9B13A21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272D-FB3F-D74F-8F47-B4C4D08966B0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ko teksti elementtia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741" y="1276350"/>
            <a:ext cx="5011698" cy="4594227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975" y="2962274"/>
            <a:ext cx="3192895" cy="2898777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67D-8D86-9044-99D6-9BEF35F30D0E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84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94" y="2232425"/>
            <a:ext cx="8588255" cy="220186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50EDF1E5-4005-BF43-8F94-6C776EC1158C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824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väliotsikko ja ala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71752"/>
            <a:ext cx="8538448" cy="2596056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45" y="4141077"/>
            <a:ext cx="8538448" cy="1471448"/>
          </a:xfr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8F95-DCF4-4B45-909F-64E7C82CC533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5238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ksi bulletinpalst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501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4073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734C3-B456-DE40-A524-771194887411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2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alaotsikot bulletinpalsta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67" y="2057399"/>
            <a:ext cx="4188015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7" y="2881310"/>
            <a:ext cx="4188015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9825" y="2057399"/>
            <a:ext cx="4208641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4073" y="2881310"/>
            <a:ext cx="4208641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A416-D82A-5442-B3F9-DF62BA7FFE5E}" type="datetime1">
              <a:rPr lang="fi-FI" smtClean="0"/>
              <a:t>7.9.2018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6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uv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B3E8-535E-D94D-AFB9-4C7C6ADF20A3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7812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 teksti kuv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AD4B-6AD1-8C4E-A779-02B136F03F38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3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tukansi tekst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" y="4033864"/>
            <a:ext cx="9888392" cy="283464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16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vihreä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03D0-926A-5949-9E13-15648C2450FF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188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sin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E8A-2578-EA4E-A495-495E033AD159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1696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elta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E4B1-63A2-ED4F-9726-2AEEF069DFF9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1882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1279527"/>
            <a:ext cx="8538448" cy="1325563"/>
          </a:xfrm>
        </p:spPr>
        <p:txBody>
          <a:bodyPr anchor="t" anchorCtr="0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501" y="2856708"/>
            <a:ext cx="7196574" cy="3248026"/>
          </a:xfrm>
        </p:spPr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8B97-3895-CC4B-BF7F-FA236140EFAE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36914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9563" y="1276349"/>
            <a:ext cx="2134612" cy="4900613"/>
          </a:xfrm>
        </p:spPr>
        <p:txBody>
          <a:bodyPr vert="eaVert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602" y="1276349"/>
            <a:ext cx="5367773" cy="4900613"/>
          </a:xfrm>
        </p:spPr>
        <p:txBody>
          <a:bodyPr vert="eaVert"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5F02-4C2B-7F4D-9906-D5BC387B174C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200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logo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772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yhteystiedoi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874424" y="440452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Ilmatieteen laitos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 503, 00101 Helsinki,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puh. 029 539 1000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70042" y="4404523"/>
            <a:ext cx="2245443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Finnish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Meteorological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Institute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FI-00560 Helsinki</a:t>
            </a:r>
          </a:p>
          <a:p>
            <a:pPr algn="l"/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P.O.Box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503, FI-00101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+358 29 539 1000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966928" y="441017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sv-SE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Meteorologiska institutet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Palméns plats 1, 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PB 503, 00101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029 539 1000</a:t>
            </a:r>
            <a:endParaRPr lang="fi-FI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1"/>
          <p:cNvSpPr txBox="1"/>
          <p:nvPr userDrawn="1"/>
        </p:nvSpPr>
        <p:spPr>
          <a:xfrm>
            <a:off x="2972302" y="5764170"/>
            <a:ext cx="71874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3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fi-FI" sz="1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@meteorologit ja @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IlmaTiede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FMIBeta</a:t>
            </a:r>
            <a:endParaRPr lang="fi-FI" sz="13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544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46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D908E551-54CD-CB4C-9C56-D41905EFA74E}" type="datetime1">
              <a:rPr lang="fi-FI" smtClean="0"/>
              <a:t>7.9.2018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F73E1C64-2F19-0341-A0D2-AC07B2F8EEEF}" type="datetime1">
              <a:rPr lang="fi-FI" smtClean="0"/>
              <a:t>7.9.2018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pall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1186" y="2044217"/>
            <a:ext cx="7840699" cy="4250197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0D40CB06-A6B3-A14A-9AFD-B08D9815A986}" type="datetime1">
              <a:rPr lang="fi-FI" smtClean="0"/>
              <a:t>7.9.2018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1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12BBF03C-A8F5-6847-99DE-F2D5C8C6F344}" type="datetime1">
              <a:rPr lang="fi-FI" smtClean="0"/>
              <a:t>7.9.2018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E0CE8B62-4CC3-B34A-A604-549AC7585F43}" type="datetime1">
              <a:rPr lang="fi-FI" smtClean="0"/>
              <a:t>7.9.2018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8147D7C7-EFB9-D540-BE72-AEF474A467C1}" type="datetime1">
              <a:rPr lang="fi-FI" smtClean="0"/>
              <a:t>7.9.2018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inen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38A4B030-2F69-2C44-85A1-F55A0B002D10}" type="datetime1">
              <a:rPr lang="fi-FI" smtClean="0"/>
              <a:t>7.9.2018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1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75" y="2045143"/>
            <a:ext cx="8570874" cy="41938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2976" y="6356352"/>
            <a:ext cx="222742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248CDB7-576A-6843-A9D7-3021047BE1C7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259" y="635635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>
                <a:solidFill>
                  <a:schemeClr val="bg1">
                    <a:lumMod val="65000"/>
                  </a:schemeClr>
                </a:solidFill>
              </a:rPr>
              <a:t>Finnish Meteorological Institute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Muokkaa perustyylejä naps.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1628" y="6356352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0" r:id="rId2"/>
    <p:sldLayoutId id="2147483673" r:id="rId3"/>
    <p:sldLayoutId id="2147483698" r:id="rId4"/>
    <p:sldLayoutId id="2147483687" r:id="rId5"/>
    <p:sldLayoutId id="2147483688" r:id="rId6"/>
    <p:sldLayoutId id="2147483689" r:id="rId7"/>
    <p:sldLayoutId id="2147483683" r:id="rId8"/>
    <p:sldLayoutId id="2147483686" r:id="rId9"/>
    <p:sldLayoutId id="2147483676" r:id="rId10"/>
    <p:sldLayoutId id="2147483691" r:id="rId11"/>
    <p:sldLayoutId id="2147483692" r:id="rId12"/>
    <p:sldLayoutId id="2147483668" r:id="rId13"/>
    <p:sldLayoutId id="2147483661" r:id="rId14"/>
    <p:sldLayoutId id="2147483663" r:id="rId15"/>
    <p:sldLayoutId id="2147483664" r:id="rId16"/>
    <p:sldLayoutId id="2147483665" r:id="rId17"/>
    <p:sldLayoutId id="2147483669" r:id="rId18"/>
    <p:sldLayoutId id="2147483690" r:id="rId19"/>
    <p:sldLayoutId id="2147483695" r:id="rId20"/>
    <p:sldLayoutId id="2147483696" r:id="rId21"/>
    <p:sldLayoutId id="2147483697" r:id="rId22"/>
    <p:sldLayoutId id="2147483670" r:id="rId23"/>
    <p:sldLayoutId id="2147483671" r:id="rId24"/>
    <p:sldLayoutId id="2147483674" r:id="rId25"/>
    <p:sldLayoutId id="2147483675" r:id="rId26"/>
    <p:sldLayoutId id="2147483694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000" kern="1200">
          <a:solidFill>
            <a:srgbClr val="63B9E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wuogtxj31ans5fd/2015-18.zip?dl=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https://www.dropbox.com/sh/efuotuu1slwqb00/AAB344cobWFACiVScAkQZtWea?dl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Predicting Weather Caused Train Delays</a:t>
            </a:r>
            <a:br>
              <a:rPr lang="en-US" sz="22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Finnish Meteorological Institute</a:t>
            </a:r>
          </a:p>
        </p:txBody>
      </p:sp>
    </p:spTree>
    <p:extLst>
      <p:ext uri="{BB962C8B-B14F-4D97-AF65-F5344CB8AC3E}">
        <p14:creationId xmlns:p14="http://schemas.microsoft.com/office/powerpoint/2010/main" val="17573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899637-3125-424E-A4E2-354E8B27D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12993"/>
          <a:stretch/>
        </p:blipFill>
        <p:spPr>
          <a:xfrm>
            <a:off x="-1" y="1248230"/>
            <a:ext cx="9899651" cy="50414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CFAC3-8464-A64E-AC36-60866B4E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2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297AD-F40A-7A4A-9E4B-26693CEE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11E79E-2FE1-A24D-8E51-5BDE1A038AAE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363B3EF-8B4F-074C-8372-E25D1B27188E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Correlation with weather parameters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DC7054-E072-F14D-9A0D-B4A99527E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C8378E4-8792-BE42-92DD-6C7DB0DBB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327195"/>
              </p:ext>
            </p:extLst>
          </p:nvPr>
        </p:nvGraphicFramePr>
        <p:xfrm>
          <a:off x="143394" y="2345712"/>
          <a:ext cx="6476997" cy="7112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673962">
                  <a:extLst>
                    <a:ext uri="{9D8B030D-6E8A-4147-A177-3AD203B41FA5}">
                      <a16:colId xmlns:a16="http://schemas.microsoft.com/office/drawing/2014/main" val="325802562"/>
                    </a:ext>
                  </a:extLst>
                </a:gridCol>
                <a:gridCol w="847990">
                  <a:extLst>
                    <a:ext uri="{9D8B030D-6E8A-4147-A177-3AD203B41FA5}">
                      <a16:colId xmlns:a16="http://schemas.microsoft.com/office/drawing/2014/main" val="4024361301"/>
                    </a:ext>
                  </a:extLst>
                </a:gridCol>
                <a:gridCol w="911273">
                  <a:extLst>
                    <a:ext uri="{9D8B030D-6E8A-4147-A177-3AD203B41FA5}">
                      <a16:colId xmlns:a16="http://schemas.microsoft.com/office/drawing/2014/main" val="3832712619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388260568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1649519441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1308298940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175716765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2463419953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35297003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l" fontAlgn="t"/>
                      <a:r>
                        <a:rPr lang="fi-FI" sz="1000" u="none" strike="noStrike">
                          <a:effectLst/>
                        </a:rPr>
                        <a:t> 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a_b_late_min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temperature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pressure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 dirty="0" err="1">
                          <a:effectLst/>
                        </a:rPr>
                        <a:t>dewpoint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humidity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winddirection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windspeedms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 dirty="0" err="1">
                          <a:effectLst/>
                        </a:rPr>
                        <a:t>windgust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9241526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t"/>
                      <a:r>
                        <a:rPr lang="fi-FI" sz="1000" u="none" strike="noStrike" dirty="0" err="1">
                          <a:effectLst/>
                        </a:rPr>
                        <a:t>a_b_late_min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1.0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0.1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0.0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248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73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01" y="964902"/>
            <a:ext cx="5984921" cy="5245397"/>
          </a:xfrm>
        </p:spPr>
        <p:txBody>
          <a:bodyPr>
            <a:normAutofit lnSpcReduction="10000"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training: 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19 weather observation parameters near train stations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Four train types (intercity, commuter, cargo, other)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 consider only passenger trains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Training with data from 2010 to 2018</a:t>
            </a:r>
          </a:p>
          <a:p>
            <a:pPr marL="883800" lvl="1" indent="-198000">
              <a:lnSpc>
                <a:spcPct val="130000"/>
              </a:lnSpc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27 132 093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rows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prediction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same weather parameters as in training fetched from Harmonie numerical weather prediction model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7A1D45-7ADE-D348-BCC6-272DFE7A659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07489ED-D251-8546-B060-E1C972D62BFC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Feature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43D65-F3BA-4C4E-9144-5E376EA7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396343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663403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Weather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passed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100 km radius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aggregation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(min/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max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 to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minimize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amount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3h and 6h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precipitation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accumulation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without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imputation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normalisation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also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PCA, ICA and K-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3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</p:spTree>
    <p:extLst>
      <p:ext uri="{BB962C8B-B14F-4D97-AF65-F5344CB8AC3E}">
        <p14:creationId xmlns:p14="http://schemas.microsoft.com/office/powerpoint/2010/main" val="189677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2" y="1646576"/>
            <a:ext cx="4951487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Train, validation and 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2835534"/>
            <a:ext cx="4951487" cy="4178857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Separated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three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months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testing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performance</a:t>
            </a:r>
            <a:endParaRPr lang="fi-FI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Rest of the dataset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randomly to train and validation dataset with ratio 70/30 %</a:t>
            </a:r>
          </a:p>
          <a:p>
            <a:pPr marL="198000" indent="-198000">
              <a:lnSpc>
                <a:spcPct val="13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F702CA-BC64-B444-BE45-72988960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208048"/>
            <a:ext cx="4128325" cy="2025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07B90F-5886-9E43-925C-2B264612E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2473044"/>
            <a:ext cx="3950989" cy="1921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33707-BAB0-094E-AAD2-FECEF87DD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07478"/>
            <a:ext cx="4128325" cy="2012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59AC49-7817-074C-A2B5-5FC2680C5EEC}"/>
              </a:ext>
            </a:extLst>
          </p:cNvPr>
          <p:cNvSpPr txBox="1"/>
          <p:nvPr/>
        </p:nvSpPr>
        <p:spPr>
          <a:xfrm>
            <a:off x="8881423" y="6037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39A29-7534-C54B-B633-3E3350ABC7F1}"/>
              </a:ext>
            </a:extLst>
          </p:cNvPr>
          <p:cNvSpPr txBox="1"/>
          <p:nvPr/>
        </p:nvSpPr>
        <p:spPr>
          <a:xfrm>
            <a:off x="8704087" y="26028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06/2016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47AD9-9A5E-1C4B-99DB-7B52DB0CDF48}"/>
              </a:ext>
            </a:extLst>
          </p:cNvPr>
          <p:cNvSpPr txBox="1"/>
          <p:nvPr/>
        </p:nvSpPr>
        <p:spPr>
          <a:xfrm>
            <a:off x="8721206" y="4443773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02/2011</a:t>
            </a:r>
          </a:p>
        </p:txBody>
      </p:sp>
    </p:spTree>
    <p:extLst>
      <p:ext uri="{BB962C8B-B14F-4D97-AF65-F5344CB8AC3E}">
        <p14:creationId xmlns:p14="http://schemas.microsoft.com/office/powerpoint/2010/main" val="3869177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540800"/>
            <a:ext cx="2291199" cy="1325563"/>
          </a:xfrm>
        </p:spPr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2019003"/>
            <a:ext cx="60757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Few different ML methods considered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LR / RFR / LSTM / other?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search used for finding optimal hyper parameters of LR and RFR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LSTM neural network currently under research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6BD09-F810-B04C-89F3-C650B5A571F0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C883440-A10D-4545-BECE-B99CD7E8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200610"/>
            <a:ext cx="876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results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222F2-FBA9-714D-B7B3-7D7323C70613}"/>
              </a:ext>
            </a:extLst>
          </p:cNvPr>
          <p:cNvSpPr txBox="1"/>
          <p:nvPr/>
        </p:nvSpPr>
        <p:spPr>
          <a:xfrm>
            <a:off x="294139" y="2828835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4536D-785A-2A47-B4F8-07381ED1B217}"/>
              </a:ext>
            </a:extLst>
          </p:cNvPr>
          <p:cNvSpPr txBox="1"/>
          <p:nvPr/>
        </p:nvSpPr>
        <p:spPr>
          <a:xfrm>
            <a:off x="2548100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DD117-A7B2-0747-A4A9-38C8DEE33316}"/>
              </a:ext>
            </a:extLst>
          </p:cNvPr>
          <p:cNvSpPr txBox="1"/>
          <p:nvPr/>
        </p:nvSpPr>
        <p:spPr>
          <a:xfrm>
            <a:off x="4730163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LSTM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11.38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7.87</a:t>
            </a:r>
            <a:endParaRPr lang="fi-FI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3B082-C378-8448-BEB3-C02D12665DD0}"/>
              </a:ext>
            </a:extLst>
          </p:cNvPr>
          <p:cNvSpPr txBox="1"/>
          <p:nvPr/>
        </p:nvSpPr>
        <p:spPr>
          <a:xfrm rot="19406155">
            <a:off x="2202868" y="2987497"/>
            <a:ext cx="30245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Didn’t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converge</a:t>
            </a:r>
            <a:endParaRPr lang="fi-FI" sz="2400" dirty="0">
              <a:solidFill>
                <a:schemeClr val="bg2">
                  <a:lumMod val="5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2C586-986C-4944-907F-D4F671B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947055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12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Feature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E6D1D-16DE-984B-B2AD-2EAEE2A47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77"/>
            <a:ext cx="7051607" cy="47010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97FF7F-0A38-244A-AFDC-5D77D725A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947055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1879200"/>
            <a:ext cx="2597149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Different 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setups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990876"/>
            <a:ext cx="5694799" cy="1801174"/>
          </a:xfrm>
        </p:spPr>
        <p:txBody>
          <a:bodyPr>
            <a:normAutofit lnSpcReduction="10000"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 are trade-off between MAE and RMSE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MAE tells about overall accuracy while RMSE gives more weight on large mistakes</a:t>
            </a: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02C72-79EA-A941-9D78-6ABD57ED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3092193"/>
            <a:ext cx="5694799" cy="2964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CB2A2-2BDE-3D45-B527-4E1E50C49238}"/>
              </a:ext>
            </a:extLst>
          </p:cNvPr>
          <p:cNvSpPr txBox="1"/>
          <p:nvPr/>
        </p:nvSpPr>
        <p:spPr>
          <a:xfrm>
            <a:off x="7376400" y="338657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59FDDF-5163-B347-8C32-AC1E5AE6A11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6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>
                <a:latin typeface="Avenir Black" charset="0"/>
                <a:ea typeface="Avenir Black" charset="0"/>
                <a:cs typeface="Avenir Black" charset="0"/>
              </a:rPr>
              <a:t>Best RFR</a:t>
            </a:r>
            <a:endParaRPr lang="en-US" sz="27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D5018-B18A-B246-84A6-747C4D40F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r="7837"/>
          <a:stretch/>
        </p:blipFill>
        <p:spPr>
          <a:xfrm>
            <a:off x="279400" y="1765301"/>
            <a:ext cx="8915400" cy="38484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average over all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1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59" y="951487"/>
            <a:ext cx="6000632" cy="5587427"/>
          </a:xfrm>
        </p:spPr>
        <p:txBody>
          <a:bodyPr/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Target to predict disruption of rail traffic caused by weather related phenomena’s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Time range: 2 days ahead (with time step of 1 hour) 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Covering Finland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 restricted strictly to weather – delays of other trains are not considered in prediction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Clients are about to get new online train delay forecasting system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Project timeline 01/2018-10/2018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Project partners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IL,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LiVi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Trafi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VR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2619381"/>
            <a:ext cx="1471783" cy="21858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59B41-4000-2C49-B2B4-AB63BD47DFC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481BB3-A912-764C-8178-AE80D3409666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291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088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r="8229"/>
          <a:stretch/>
        </p:blipFill>
        <p:spPr>
          <a:xfrm>
            <a:off x="254000" y="1799476"/>
            <a:ext cx="8255000" cy="35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3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7385"/>
          <a:stretch/>
        </p:blipFill>
        <p:spPr>
          <a:xfrm>
            <a:off x="320077" y="1807383"/>
            <a:ext cx="8239723" cy="34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A198-D2BF-DF4A-B066-D1BEA490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4939"/>
          <a:stretch/>
        </p:blipFill>
        <p:spPr>
          <a:xfrm>
            <a:off x="406400" y="1793002"/>
            <a:ext cx="8432799" cy="34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4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BB7C-FAA1-4D44-946C-B454DDD95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LSTM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one example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7B4EF-C4C7-7649-9CDB-1BCE4141B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LSTM version 0.2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next version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9816A-94BA-1443-B1CE-81AA53CE4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" r="7459"/>
          <a:stretch/>
        </p:blipFill>
        <p:spPr>
          <a:xfrm>
            <a:off x="293297" y="1938759"/>
            <a:ext cx="8045569" cy="33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25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963344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User Interface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0E754B9-5CB2-294E-91BB-0B71E1CB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6" y="895805"/>
            <a:ext cx="6034347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67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5B516-7E0E-4740-B720-5C2EFC1A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3562349"/>
            <a:ext cx="1968500" cy="102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6561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801" y="1578600"/>
            <a:ext cx="57074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(train statistics) got as csv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(weather observations) fetched from http data server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and features stored in Google Big Query 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 model implemented with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SciKit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(LR, RFR) and TensorFlow (LSTM)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Spark used for distribution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Fetching data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Possibly also for tuning LSTM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D3AE8A-0212-4149-8AFF-AC41F936B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0" y="2902016"/>
            <a:ext cx="994789" cy="994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84562-2F2E-FB49-8AC3-9DB4E8121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82" y="2689225"/>
            <a:ext cx="854075" cy="85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E34DB-4965-7341-BFFB-F20174E2D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4753987"/>
            <a:ext cx="1177925" cy="631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727EF-D07A-E04D-A07D-A5E126E32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83" y="4565647"/>
            <a:ext cx="1076325" cy="9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9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5E185-B1FA-8B4B-817E-DC60112F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1" y="2046861"/>
            <a:ext cx="5874702" cy="4242814"/>
          </a:xfrm>
        </p:spPr>
        <p:txBody>
          <a:bodyPr/>
          <a:lstStyle/>
          <a:p>
            <a:pPr marL="342900" indent="-342900"/>
            <a:r>
              <a:rPr lang="fi-FI" sz="2000" dirty="0">
                <a:hlinkClick r:id="rId3"/>
              </a:rPr>
              <a:t>https://www.dropbox.com/s/oxpqnj2a6l1revn/gratu%202010-14.zip?dl=0</a:t>
            </a:r>
          </a:p>
          <a:p>
            <a:pPr marL="342900" indent="-342900"/>
            <a:r>
              <a:rPr lang="fi-FI" sz="2000" dirty="0">
                <a:hlinkClick r:id="rId3"/>
              </a:rPr>
              <a:t>https://www.dropbox.com/s/wuogtxj31ans5fd/2015-18.zip?dl=0</a:t>
            </a:r>
            <a:endParaRPr lang="fi-FI" sz="2000" dirty="0"/>
          </a:p>
          <a:p>
            <a:pPr>
              <a:buNone/>
            </a:pPr>
            <a:endParaRPr lang="fi-FI" dirty="0"/>
          </a:p>
          <a:p>
            <a:pPr>
              <a:buNone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+ feature data:</a:t>
            </a:r>
          </a:p>
          <a:p>
            <a:pPr marL="285750" indent="-285750"/>
            <a:endParaRPr lang="fi-FI" sz="1800" dirty="0">
              <a:hlinkClick r:id="rId4"/>
            </a:endParaRPr>
          </a:p>
          <a:p>
            <a:pPr marL="285750" indent="-285750"/>
            <a:r>
              <a:rPr lang="fi-FI" sz="1800" dirty="0">
                <a:hlinkClick r:id="rId4"/>
              </a:rPr>
              <a:t>https://www.dropbox.com/sh/efuotuu1slwqb00/AAB344cobWFACiVScAkQZtWea?dl=0</a:t>
            </a:r>
            <a:endParaRPr lang="fi-FI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103735-CA68-F546-813C-FC0039607A82}"/>
              </a:ext>
            </a:extLst>
          </p:cNvPr>
          <p:cNvSpPr txBox="1">
            <a:spLocks/>
          </p:cNvSpPr>
          <p:nvPr/>
        </p:nvSpPr>
        <p:spPr>
          <a:xfrm>
            <a:off x="7122598" y="2670243"/>
            <a:ext cx="1656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396B9F-EF11-0E4E-92DB-46B96C0A03B7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12DC1F-1ADD-1645-AA30-F8659328A051}"/>
              </a:ext>
            </a:extLst>
          </p:cNvPr>
          <p:cNvSpPr txBox="1"/>
          <p:nvPr/>
        </p:nvSpPr>
        <p:spPr>
          <a:xfrm>
            <a:off x="546100" y="1493119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</a:rPr>
              <a:t> data: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4B983-9C71-294F-B5A2-33DDD991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98" y="3429000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1663403"/>
            <a:ext cx="5977890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Possible labels for training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between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end station of the route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(minutes reported to every station to time stamp when train passed the station)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all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end stations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C12CD-AC04-F64D-A057-D0005619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91" y="3056913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3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C12CD-AC04-F64D-A057-D0005619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91" y="3056913"/>
            <a:ext cx="1581368" cy="744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8551DE-B32D-A846-A6FB-18E6D53D88D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2" y="1200149"/>
            <a:ext cx="2222500" cy="4457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7ACC64-4B87-4F4F-8936-78820A668A23}"/>
              </a:ext>
            </a:extLst>
          </p:cNvPr>
          <p:cNvSpPr txBox="1"/>
          <p:nvPr/>
        </p:nvSpPr>
        <p:spPr>
          <a:xfrm>
            <a:off x="3590373" y="1997838"/>
            <a:ext cx="3030018" cy="26101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i-FI" b="1" dirty="0">
                <a:solidFill>
                  <a:schemeClr val="bg2">
                    <a:lumMod val="50000"/>
                  </a:schemeClr>
                </a:solidFill>
              </a:rPr>
              <a:t>514 </a:t>
            </a:r>
            <a:r>
              <a:rPr lang="fi-FI" b="1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~10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at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busiest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Many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few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day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Some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contain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cargo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traffic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8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400" b="1" dirty="0">
                <a:latin typeface="Avenir Black" charset="0"/>
                <a:ea typeface="Avenir Black" charset="0"/>
                <a:cs typeface="Avenir Black" charset="0"/>
              </a:rPr>
              <a:t>Train count per day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F68DC-E84E-194F-A911-449F9214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1796829"/>
            <a:ext cx="7967601" cy="3930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2DB07-8D3D-BE4F-B3C1-B75B5B65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16529"/>
          <a:stretch/>
        </p:blipFill>
        <p:spPr>
          <a:xfrm>
            <a:off x="304800" y="1074058"/>
            <a:ext cx="9594850" cy="52822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613B-8EB3-FE48-80C1-545396C1C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/>
          <a:stretch/>
        </p:blipFill>
        <p:spPr>
          <a:xfrm>
            <a:off x="0" y="1074057"/>
            <a:ext cx="9564914" cy="59943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Median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3004A-AEF2-944F-B087-8412AFE96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0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46853-80B7-8146-A858-179B7E76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2" y="1307306"/>
            <a:ext cx="5657849" cy="4243387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0F697A-736A-7A46-8BDE-C36EFAEBA0D4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64F418B-35EB-F342-96A7-D228AAB5DCA2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Histogram of delays, passenger trains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14009-E2FB-7747-BED4-2EA057184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75DE4-8064-324E-9D67-858128B6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r="14313"/>
          <a:stretch/>
        </p:blipFill>
        <p:spPr>
          <a:xfrm>
            <a:off x="-1" y="1277258"/>
            <a:ext cx="9899651" cy="50124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BA9C2-B944-B844-B980-C3B6057C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07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494949"/>
      </a:dk1>
      <a:lt1>
        <a:sysClr val="window" lastClr="FFFFFF"/>
      </a:lt1>
      <a:dk2>
        <a:srgbClr val="464646"/>
      </a:dk2>
      <a:lt2>
        <a:srgbClr val="E7E6E6"/>
      </a:lt2>
      <a:accent1>
        <a:srgbClr val="63B9E9"/>
      </a:accent1>
      <a:accent2>
        <a:srgbClr val="FCBD30"/>
      </a:accent2>
      <a:accent3>
        <a:srgbClr val="54C247"/>
      </a:accent3>
      <a:accent4>
        <a:srgbClr val="C4DB0D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20168</TotalTime>
  <Words>678</Words>
  <Application>Microsoft Macintosh PowerPoint</Application>
  <PresentationFormat>Custom</PresentationFormat>
  <Paragraphs>208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Avenir Black</vt:lpstr>
      <vt:lpstr>Avenir Book</vt:lpstr>
      <vt:lpstr>Calibri</vt:lpstr>
      <vt:lpstr>Default Theme</vt:lpstr>
      <vt:lpstr>Predicting Weather Caused Train Delays Finnish Meteorological Institute</vt:lpstr>
      <vt:lpstr>PowerPoint Presentation</vt:lpstr>
      <vt:lpstr>PowerPoint Presentation</vt:lpstr>
      <vt:lpstr>PowerPoint Presentation</vt:lpstr>
      <vt:lpstr>Label Data Train count per day</vt:lpstr>
      <vt:lpstr>Label Data Mean delay between stations, passenger trains</vt:lpstr>
      <vt:lpstr>Label Data Median delay between stations, passenger trains</vt:lpstr>
      <vt:lpstr>PowerPoint Presentation</vt:lpstr>
      <vt:lpstr>Label Data Heatmap of delays, passenger trains, 2010</vt:lpstr>
      <vt:lpstr>Label Data Heatmap of delays, passenger trains, 2011</vt:lpstr>
      <vt:lpstr>PowerPoint Presentation</vt:lpstr>
      <vt:lpstr>PowerPoint Presentation</vt:lpstr>
      <vt:lpstr>Data pre-processing</vt:lpstr>
      <vt:lpstr>Train, validation and  test data</vt:lpstr>
      <vt:lpstr>Method</vt:lpstr>
      <vt:lpstr>Results Best results  so far</vt:lpstr>
      <vt:lpstr>Results Feature  Importance</vt:lpstr>
      <vt:lpstr>Results Different  setups </vt:lpstr>
      <vt:lpstr>Results Best RFR</vt:lpstr>
      <vt:lpstr>Results Best RFR</vt:lpstr>
      <vt:lpstr>Results Best RFR</vt:lpstr>
      <vt:lpstr>Results Best RFR</vt:lpstr>
      <vt:lpstr>Results Best RFR</vt:lpstr>
      <vt:lpstr>Results Best LSTM</vt:lpstr>
      <vt:lpstr>Results LSTM version 0.2</vt:lpstr>
      <vt:lpstr>User Interface</vt:lpstr>
      <vt:lpstr>Tools</vt:lpstr>
      <vt:lpstr>PowerPoint Presentation</vt:lpstr>
    </vt:vector>
  </TitlesOfParts>
  <Company>FMI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creator>Roope Tervo</dc:creator>
  <cp:lastModifiedBy>Tervo Roope</cp:lastModifiedBy>
  <cp:revision>410</cp:revision>
  <dcterms:created xsi:type="dcterms:W3CDTF">2017-08-17T13:14:09Z</dcterms:created>
  <dcterms:modified xsi:type="dcterms:W3CDTF">2018-09-07T10:22:15Z</dcterms:modified>
</cp:coreProperties>
</file>